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0" r:id="rId4"/>
    <p:sldId id="261" r:id="rId5"/>
    <p:sldId id="271" r:id="rId6"/>
    <p:sldId id="262" r:id="rId7"/>
    <p:sldId id="264" r:id="rId8"/>
    <p:sldId id="275" r:id="rId9"/>
    <p:sldId id="265" r:id="rId10"/>
    <p:sldId id="272" r:id="rId11"/>
    <p:sldId id="281" r:id="rId12"/>
    <p:sldId id="277" r:id="rId13"/>
    <p:sldId id="280" r:id="rId14"/>
    <p:sldId id="263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816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D9D6386-354E-4ED8-B720-659860DA7D4A}" type="datetimeFigureOut">
              <a:rPr lang="ru-RU" smtClean="0"/>
              <a:pPr/>
              <a:t>19.01.2014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CC2DEB9-5A9D-457A-9B90-A60FBBC8BB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488832" cy="41044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ln w="50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МБОУ«Мезенская  СОШ» структурное подразделение «Детский сад № 1» «Улыбка»  </a:t>
            </a:r>
            <a:r>
              <a:rPr lang="en-US" sz="2200" dirty="0" smtClean="0">
                <a:ln w="50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en-US" sz="2200" dirty="0" smtClean="0">
                <a:ln w="50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           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300" dirty="0" smtClean="0">
                <a:solidFill>
                  <a:srgbClr val="7030A0"/>
                </a:solidFill>
              </a:rPr>
              <a:t>Проект</a:t>
            </a:r>
            <a:r>
              <a:rPr lang="en-US" sz="5300" dirty="0" smtClean="0">
                <a:solidFill>
                  <a:srgbClr val="7030A0"/>
                </a:solidFill>
              </a:rPr>
              <a:t/>
            </a:r>
            <a:br>
              <a:rPr lang="en-US" sz="5300" dirty="0" smtClean="0">
                <a:solidFill>
                  <a:srgbClr val="7030A0"/>
                </a:solidFill>
              </a:rPr>
            </a:br>
            <a:r>
              <a:rPr lang="ru-RU" sz="5300" b="1" dirty="0" smtClean="0">
                <a:solidFill>
                  <a:srgbClr val="7030A0"/>
                </a:solidFill>
              </a:rPr>
              <a:t> </a:t>
            </a:r>
            <a:r>
              <a:rPr lang="ru-RU" sz="4400" b="1" dirty="0" smtClean="0">
                <a:solidFill>
                  <a:srgbClr val="7030A0"/>
                </a:solidFill>
              </a:rPr>
              <a:t>«Куклы русского народа»</a:t>
            </a:r>
            <a:r>
              <a:rPr lang="ru-RU" sz="4400" dirty="0" smtClean="0">
                <a:solidFill>
                  <a:srgbClr val="7030A0"/>
                </a:solidFill>
              </a:rPr>
              <a:t/>
            </a:r>
            <a:br>
              <a:rPr lang="ru-RU" sz="4400" dirty="0" smtClean="0">
                <a:solidFill>
                  <a:srgbClr val="7030A0"/>
                </a:solidFill>
              </a:rPr>
            </a:br>
            <a:r>
              <a:rPr lang="ru-RU" sz="4400" b="1" dirty="0" smtClean="0">
                <a:solidFill>
                  <a:srgbClr val="7030A0"/>
                </a:solidFill>
              </a:rPr>
              <a:t> </a:t>
            </a:r>
            <a:r>
              <a:rPr lang="en-US" sz="4400" b="1" dirty="0" smtClean="0">
                <a:solidFill>
                  <a:srgbClr val="7030A0"/>
                </a:solidFill>
              </a:rPr>
              <a:t/>
            </a:r>
            <a:br>
              <a:rPr lang="en-US" sz="4400" b="1" dirty="0" smtClean="0">
                <a:solidFill>
                  <a:srgbClr val="7030A0"/>
                </a:solidFill>
              </a:rPr>
            </a:br>
            <a:r>
              <a:rPr lang="en-US" sz="4400" dirty="0" smtClean="0">
                <a:solidFill>
                  <a:srgbClr val="7030A0"/>
                </a:solidFill>
              </a:rPr>
              <a:t/>
            </a:r>
            <a:br>
              <a:rPr lang="en-US" sz="4400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4365104"/>
            <a:ext cx="4896544" cy="2232248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sz="26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Воспитатель: Безбородова Е.В.</a:t>
            </a:r>
          </a:p>
          <a:p>
            <a:endParaRPr lang="ru-RU" sz="2600" b="1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6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2014 г</a:t>
            </a:r>
            <a:r>
              <a:rPr lang="ru-RU" sz="26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        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507288" cy="666936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b="1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179512" y="188640"/>
            <a:ext cx="6552728" cy="6480720"/>
          </a:xfrm>
          <a:prstGeom prst="verticalScroll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Проблема: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современном мире игрушки наших детей стилизованы под героев американских мультфильмов и ребёнок не владеет информацией о традиционной русской кукле. Да и многие родители не знают какими игрушками играли наши дедушки и бабушки. </a:t>
            </a:r>
          </a:p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Мы решили помочь своим воспитанникам расширить знания о традициях в использовании кукол, развить интерес к их изготовлению и использованию в детской деятельности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Выноска со стрелкой влево 7"/>
          <p:cNvSpPr/>
          <p:nvPr/>
        </p:nvSpPr>
        <p:spPr>
          <a:xfrm>
            <a:off x="6012160" y="764704"/>
            <a:ext cx="2808312" cy="5400600"/>
          </a:xfrm>
          <a:prstGeom prst="leftArrow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Участники проекта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воспитатели и дети старшей группы, родители детей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0968"/>
            <a:ext cx="6851104" cy="298519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043608" y="404664"/>
            <a:ext cx="6120680" cy="93610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Цель проекта:</a:t>
            </a: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347864" y="1484784"/>
            <a:ext cx="1296144" cy="1266440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899592" y="2780928"/>
            <a:ext cx="6408712" cy="3168352"/>
          </a:xfrm>
          <a:prstGeom prst="flowChartPunchedTap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Формирование у детей 5 – 6 лет интереса к истории и культуре русского народа через образ традиционной русской куклы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 rot="5400000">
            <a:off x="-986911" y="2291166"/>
            <a:ext cx="3816426" cy="1483581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З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А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Д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А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Ч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и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Стрелка влево 4"/>
          <p:cNvSpPr/>
          <p:nvPr/>
        </p:nvSpPr>
        <p:spPr>
          <a:xfrm>
            <a:off x="1763688" y="0"/>
            <a:ext cx="5976664" cy="1916832"/>
          </a:xfrm>
          <a:prstGeom prst="lef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Развивать и обогащать знания детей о куклах, истории их возникновения, видах кукол</a:t>
            </a:r>
          </a:p>
        </p:txBody>
      </p:sp>
      <p:sp>
        <p:nvSpPr>
          <p:cNvPr id="7" name="Стрелка влево 6"/>
          <p:cNvSpPr/>
          <p:nvPr/>
        </p:nvSpPr>
        <p:spPr>
          <a:xfrm>
            <a:off x="2627784" y="1484785"/>
            <a:ext cx="5832648" cy="1656184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Воспитывать интерес к русской народной кукле и бережное отношение к культуре своего народа;</a:t>
            </a:r>
          </a:p>
        </p:txBody>
      </p:sp>
      <p:sp>
        <p:nvSpPr>
          <p:cNvPr id="8" name="Стрелка влево 7"/>
          <p:cNvSpPr/>
          <p:nvPr/>
        </p:nvSpPr>
        <p:spPr>
          <a:xfrm>
            <a:off x="1763688" y="3140968"/>
            <a:ext cx="6120680" cy="1800200"/>
          </a:xfrm>
          <a:prstGeom prst="lef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Учить изготавливать некоторые виды кукол с помощью родителей и педагогов</a:t>
            </a:r>
          </a:p>
        </p:txBody>
      </p:sp>
      <p:sp>
        <p:nvSpPr>
          <p:cNvPr id="9" name="Стрелка влево 8"/>
          <p:cNvSpPr/>
          <p:nvPr/>
        </p:nvSpPr>
        <p:spPr>
          <a:xfrm>
            <a:off x="2699792" y="4725144"/>
            <a:ext cx="5760640" cy="1656184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Создавать условия для творческого самовыражения детей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3140968"/>
            <a:ext cx="8568952" cy="3268960"/>
          </a:xfrm>
          <a:prstGeom prst="ribb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Гипотеза:</a:t>
            </a:r>
            <a:r>
              <a:rPr lang="ru-RU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Мы предполагаем, что тряпичная кукла для современного ребёнка, даже на сегодняшний день, является неотъемлемым атрибутом детского развития</a:t>
            </a:r>
            <a:r>
              <a:rPr lang="ru-RU" sz="20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3200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2708920"/>
            <a:ext cx="6264696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Сроки выполнения:  сентябрь – ноябрь 2013года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611560" y="332656"/>
            <a:ext cx="7560840" cy="194421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Тип проекта: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краткосрочный проект с заданным результатом и элементами творчества для детей.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7859216" cy="4641379"/>
          </a:xfrm>
        </p:spPr>
        <p:txBody>
          <a:bodyPr>
            <a:normAutofit fontScale="92500" lnSpcReduction="10000"/>
          </a:bodyPr>
          <a:lstStyle/>
          <a:p>
            <a:endParaRPr lang="en-US" i="1" dirty="0" smtClean="0"/>
          </a:p>
          <a:p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 lvl="0"/>
            <a:r>
              <a:rPr lang="ru-RU" sz="2600" dirty="0" smtClean="0"/>
              <a:t>Планирование совместной работы с детьми и родителями. </a:t>
            </a:r>
          </a:p>
          <a:p>
            <a:pPr lvl="0"/>
            <a:r>
              <a:rPr lang="ru-RU" sz="2600" dirty="0" smtClean="0"/>
              <a:t>Анкетирование детей</a:t>
            </a:r>
          </a:p>
          <a:p>
            <a:pPr lvl="0"/>
            <a:r>
              <a:rPr lang="ru-RU" sz="2600" dirty="0" smtClean="0"/>
              <a:t> Анкетирование  родителей «Как мы играем с ребёнком»</a:t>
            </a:r>
          </a:p>
          <a:p>
            <a:pPr lvl="0"/>
            <a:r>
              <a:rPr lang="ru-RU" sz="2600" dirty="0" smtClean="0"/>
              <a:t>Родительское собрание «Народная кукла как средство приобщения к народной культуре»</a:t>
            </a:r>
            <a:endParaRPr lang="ru-RU" sz="2600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467544" y="260648"/>
            <a:ext cx="7632848" cy="136815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Реализация проекта</a:t>
            </a:r>
            <a:endParaRPr lang="ru-RU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87624" y="1628800"/>
            <a:ext cx="6480720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Подготовительный этап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507288" cy="6336704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2400" dirty="0" smtClean="0"/>
          </a:p>
          <a:p>
            <a:r>
              <a:rPr lang="ru-RU" sz="2400" dirty="0" smtClean="0"/>
              <a:t>Беседа с детьми старшего возраста «История куклы»</a:t>
            </a:r>
          </a:p>
          <a:p>
            <a:pPr lvl="0"/>
            <a:r>
              <a:rPr lang="ru-RU" sz="2400" dirty="0" smtClean="0"/>
              <a:t>«Знакомство с русской народной куклой»   (презентация)</a:t>
            </a:r>
          </a:p>
          <a:p>
            <a:pPr lvl="0"/>
            <a:r>
              <a:rPr lang="ru-RU" sz="2400" dirty="0" smtClean="0"/>
              <a:t>Рассматривание иллюстраций</a:t>
            </a:r>
            <a:endParaRPr lang="en-US" sz="2400" dirty="0" smtClean="0"/>
          </a:p>
          <a:p>
            <a:pPr lvl="0">
              <a:buNone/>
            </a:pPr>
            <a:r>
              <a:rPr lang="ru-RU" sz="2400" dirty="0" smtClean="0"/>
              <a:t> </a:t>
            </a:r>
            <a:r>
              <a:rPr lang="en-US" sz="2400" dirty="0" smtClean="0"/>
              <a:t>   </a:t>
            </a:r>
            <a:r>
              <a:rPr lang="ru-RU" sz="2400" dirty="0" smtClean="0"/>
              <a:t>с изображением русских </a:t>
            </a:r>
            <a:endParaRPr lang="en-US" sz="2400" dirty="0" smtClean="0"/>
          </a:p>
          <a:p>
            <a:pPr lvl="0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народных кукол.  </a:t>
            </a:r>
            <a:endParaRPr lang="ru-RU" sz="2400" dirty="0"/>
          </a:p>
        </p:txBody>
      </p:sp>
      <p:sp>
        <p:nvSpPr>
          <p:cNvPr id="4" name="Овал 3"/>
          <p:cNvSpPr/>
          <p:nvPr/>
        </p:nvSpPr>
        <p:spPr>
          <a:xfrm>
            <a:off x="1115616" y="404664"/>
            <a:ext cx="6480720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Основной этап</a:t>
            </a:r>
          </a:p>
        </p:txBody>
      </p:sp>
      <p:sp>
        <p:nvSpPr>
          <p:cNvPr id="5" name="Двойная волна 4"/>
          <p:cNvSpPr/>
          <p:nvPr/>
        </p:nvSpPr>
        <p:spPr>
          <a:xfrm>
            <a:off x="467544" y="1412776"/>
            <a:ext cx="7992888" cy="864096"/>
          </a:xfrm>
          <a:prstGeom prst="doubleWav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u="sng" dirty="0" smtClean="0">
                <a:solidFill>
                  <a:schemeClr val="accent5">
                    <a:lumMod val="75000"/>
                  </a:schemeClr>
                </a:solidFill>
              </a:rPr>
              <a:t>Занятия по познавательному развитию</a:t>
            </a:r>
          </a:p>
        </p:txBody>
      </p:sp>
      <p:pic>
        <p:nvPicPr>
          <p:cNvPr id="6" name="Picture 4" descr="C:\Documents and Settings\Admin\Мои документы\Фото\Фото0326.jpg"/>
          <p:cNvPicPr>
            <a:picLocks noChangeAspect="1" noChangeArrowheads="1"/>
          </p:cNvPicPr>
          <p:nvPr/>
        </p:nvPicPr>
        <p:blipFill>
          <a:blip r:embed="rId2" cstate="print"/>
          <a:srcRect t="8571" r="33585" b="17143"/>
          <a:stretch>
            <a:fillRect/>
          </a:stretch>
        </p:blipFill>
        <p:spPr bwMode="auto">
          <a:xfrm rot="5400000">
            <a:off x="6264188" y="4473116"/>
            <a:ext cx="2232248" cy="187220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3935288" cy="485740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Изготовление кукол: «Зайчик на пальчик»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268760"/>
            <a:ext cx="4265240" cy="4857403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Изготовление кукол:«</a:t>
            </a:r>
            <a:r>
              <a:rPr lang="ru-RU" sz="2400" dirty="0" err="1" smtClean="0"/>
              <a:t>Пеленашка</a:t>
            </a:r>
            <a:r>
              <a:rPr lang="ru-RU" sz="2400" dirty="0" smtClean="0"/>
              <a:t>»</a:t>
            </a:r>
          </a:p>
          <a:p>
            <a:endParaRPr lang="ru-RU" sz="2400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7920880" cy="936104"/>
          </a:xfrm>
          <a:prstGeom prst="doubleWav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800" u="sng" dirty="0" smtClean="0">
                <a:solidFill>
                  <a:schemeClr val="accent5">
                    <a:lumMod val="75000"/>
                  </a:schemeClr>
                </a:solidFill>
              </a:rPr>
              <a:t>Занятия по продуктивной деятельности</a:t>
            </a:r>
            <a:br>
              <a:rPr lang="ru-RU" sz="2800" u="sng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2800" u="sng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Picture 6" descr="C:\Documents and Settings\Admin\Мои документы\Фото\Фото03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30148" y="2946316"/>
            <a:ext cx="3625174" cy="2718335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</p:pic>
      <p:pic>
        <p:nvPicPr>
          <p:cNvPr id="10" name="Picture 5" descr="C:\Documents and Settings\Admin\Мои документы\Фото\Фото0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403614" y="2877306"/>
            <a:ext cx="3649139" cy="2736304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 smtClean="0"/>
              <a:t>Чтение художественной литературы:    Русская народная сказка «Василиса Прекрасная», Русская народная сказка «</a:t>
            </a:r>
            <a:r>
              <a:rPr lang="ru-RU" dirty="0" err="1" smtClean="0"/>
              <a:t>Терёшечка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Проведение сюжетно – ролевых игр: «Дом», «Семья», «Детский сад».</a:t>
            </a:r>
          </a:p>
          <a:p>
            <a:pPr lvl="0"/>
            <a:r>
              <a:rPr lang="ru-RU" dirty="0" smtClean="0"/>
              <a:t>Работа с родителями: анкетирование, подготовка материалов и изготовление кукол, информация в родительском уголке. </a:t>
            </a:r>
          </a:p>
          <a:p>
            <a:pPr lvl="0"/>
            <a:r>
              <a:rPr lang="ru-RU" dirty="0" smtClean="0"/>
              <a:t>Оформление собранной информации в папки. 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08912" cy="936104"/>
          </a:xfrm>
          <a:prstGeom prst="doubleWav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800" u="sng" dirty="0" smtClean="0">
                <a:solidFill>
                  <a:schemeClr val="accent5">
                    <a:lumMod val="75000"/>
                  </a:schemeClr>
                </a:solidFill>
              </a:rPr>
              <a:t>Занятия по продуктивной деятельности</a:t>
            </a:r>
            <a:br>
              <a:rPr lang="ru-RU" sz="2800" u="sng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2800" u="sng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 smtClean="0"/>
              <a:t>Выставка кукол, изготовленных руками детей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Организация мини – музея «Куклы»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48872" cy="9361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Заключительный этап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2" descr="C:\Documents and Settings\Admin\Мои документы\Фото\Фото0356.jpg"/>
          <p:cNvPicPr>
            <a:picLocks noChangeAspect="1" noChangeArrowheads="1"/>
          </p:cNvPicPr>
          <p:nvPr/>
        </p:nvPicPr>
        <p:blipFill>
          <a:blip r:embed="rId2" cstate="print"/>
          <a:srcRect t="3723" r="4499" b="3106"/>
          <a:stretch>
            <a:fillRect/>
          </a:stretch>
        </p:blipFill>
        <p:spPr bwMode="auto">
          <a:xfrm rot="5400000">
            <a:off x="575555" y="3537013"/>
            <a:ext cx="2952329" cy="2160240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</p:pic>
      <p:pic>
        <p:nvPicPr>
          <p:cNvPr id="7" name="Picture 4" descr="C:\Documents and Settings\Admin\Мои документы\Фото\Фото0357.jpg"/>
          <p:cNvPicPr>
            <a:picLocks noChangeAspect="1" noChangeArrowheads="1"/>
          </p:cNvPicPr>
          <p:nvPr/>
        </p:nvPicPr>
        <p:blipFill>
          <a:blip r:embed="rId3" cstate="print"/>
          <a:srcRect l="47214" t="9120" r="1175" b="9934"/>
          <a:stretch>
            <a:fillRect/>
          </a:stretch>
        </p:blipFill>
        <p:spPr bwMode="auto">
          <a:xfrm rot="5400000">
            <a:off x="4860031" y="1484784"/>
            <a:ext cx="2232249" cy="2520280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Наши работы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5" name="Picture 15" descr="C:\Documents and Settings\Admin\Рабочий стол\моя\Фото\Фото04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415998">
            <a:off x="2091669" y="1819398"/>
            <a:ext cx="2775458" cy="1989208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  <p:pic>
        <p:nvPicPr>
          <p:cNvPr id="6" name="Picture 3" descr="C:\Documents and Settings\Admin\Рабочий стол\Фото\Фото0426.jpg"/>
          <p:cNvPicPr>
            <a:picLocks noChangeAspect="1" noChangeArrowheads="1"/>
          </p:cNvPicPr>
          <p:nvPr/>
        </p:nvPicPr>
        <p:blipFill>
          <a:blip r:embed="rId3" cstate="print"/>
          <a:srcRect t="11112" r="4186" b="8419"/>
          <a:stretch>
            <a:fillRect/>
          </a:stretch>
        </p:blipFill>
        <p:spPr bwMode="auto">
          <a:xfrm rot="6749929">
            <a:off x="2466300" y="3902365"/>
            <a:ext cx="3063487" cy="210614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</p:pic>
      <p:pic>
        <p:nvPicPr>
          <p:cNvPr id="7" name="Picture 10" descr="H:\фото\Фото\Фото0330.jpg"/>
          <p:cNvPicPr>
            <a:picLocks noChangeAspect="1" noChangeArrowheads="1"/>
          </p:cNvPicPr>
          <p:nvPr/>
        </p:nvPicPr>
        <p:blipFill>
          <a:blip r:embed="rId4" cstate="print"/>
          <a:srcRect l="63158" t="56000" r="23684" b="32000"/>
          <a:stretch>
            <a:fillRect/>
          </a:stretch>
        </p:blipFill>
        <p:spPr bwMode="auto">
          <a:xfrm rot="157951">
            <a:off x="6357251" y="4003905"/>
            <a:ext cx="1932555" cy="23190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8" name="Picture 12" descr="H:\фото\Фото\Фото0328.jpg"/>
          <p:cNvPicPr>
            <a:picLocks noChangeAspect="1" noChangeArrowheads="1"/>
          </p:cNvPicPr>
          <p:nvPr/>
        </p:nvPicPr>
        <p:blipFill>
          <a:blip r:embed="rId5" cstate="print"/>
          <a:srcRect l="44496" t="48280" r="38609" b="37236"/>
          <a:stretch>
            <a:fillRect/>
          </a:stretch>
        </p:blipFill>
        <p:spPr bwMode="auto">
          <a:xfrm rot="6314901">
            <a:off x="6460022" y="808632"/>
            <a:ext cx="2513913" cy="1803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1026" name="Picture 2" descr="H:\фото\Фото\Фото0327.jpg"/>
          <p:cNvPicPr>
            <a:picLocks noChangeAspect="1" noChangeArrowheads="1"/>
          </p:cNvPicPr>
          <p:nvPr/>
        </p:nvPicPr>
        <p:blipFill>
          <a:blip r:embed="rId6" cstate="print"/>
          <a:srcRect l="20452" t="30671" r="65914" b="55697"/>
          <a:stretch>
            <a:fillRect/>
          </a:stretch>
        </p:blipFill>
        <p:spPr bwMode="auto">
          <a:xfrm rot="21189280">
            <a:off x="4919550" y="1867856"/>
            <a:ext cx="1732972" cy="231063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1028" name="Picture 4" descr="H:\фото\Фото\Фото0347.jpg"/>
          <p:cNvPicPr>
            <a:picLocks noChangeAspect="1" noChangeArrowheads="1"/>
          </p:cNvPicPr>
          <p:nvPr/>
        </p:nvPicPr>
        <p:blipFill>
          <a:blip r:embed="rId7" cstate="print"/>
          <a:srcRect l="33605" t="54862" r="52361" b="31769"/>
          <a:stretch>
            <a:fillRect/>
          </a:stretch>
        </p:blipFill>
        <p:spPr bwMode="auto">
          <a:xfrm rot="4231909">
            <a:off x="33019" y="1057825"/>
            <a:ext cx="2569587" cy="1622431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4" name="Picture 4" descr="C:\Documents and Settings\Admin\Рабочий стол\Фото\Фото0428.jpg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 rot="4270877">
            <a:off x="-68534" y="3559953"/>
            <a:ext cx="3161970" cy="2118160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435280" cy="5597814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Привлечение к работе над проектом родителей и детей группы.</a:t>
            </a:r>
          </a:p>
          <a:p>
            <a:pPr lvl="0"/>
            <a:r>
              <a:rPr lang="ru-RU" sz="2400" dirty="0" smtClean="0"/>
              <a:t>Повышение компетентности родителей и детей </a:t>
            </a:r>
          </a:p>
          <a:p>
            <a:pPr lvl="0">
              <a:buNone/>
            </a:pPr>
            <a:r>
              <a:rPr lang="ru-RU" sz="2400" dirty="0" smtClean="0"/>
              <a:t>    по теме.</a:t>
            </a:r>
          </a:p>
          <a:p>
            <a:pPr lvl="0"/>
            <a:r>
              <a:rPr lang="ru-RU" sz="2400" dirty="0" smtClean="0"/>
              <a:t>Пополнение и обновление предметно – развивающей среды группы.</a:t>
            </a:r>
          </a:p>
          <a:p>
            <a:r>
              <a:rPr lang="ru-RU" sz="2400" dirty="0" smtClean="0"/>
              <a:t>Развитие познавательной активности воспитанников.</a:t>
            </a:r>
            <a:endParaRPr lang="ru-RU" sz="2400" dirty="0"/>
          </a:p>
        </p:txBody>
      </p:sp>
      <p:sp>
        <p:nvSpPr>
          <p:cNvPr id="4" name="Овал 3"/>
          <p:cNvSpPr/>
          <p:nvPr/>
        </p:nvSpPr>
        <p:spPr>
          <a:xfrm>
            <a:off x="755576" y="188640"/>
            <a:ext cx="7416824" cy="86409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</a:rPr>
              <a:t>Аналитический этап     </a:t>
            </a:r>
            <a:r>
              <a:rPr lang="ru-RU" sz="2400" i="1" dirty="0" smtClean="0">
                <a:solidFill>
                  <a:schemeClr val="accent6">
                    <a:lumMod val="75000"/>
                  </a:schemeClr>
                </a:solidFill>
              </a:rPr>
              <a:t>(ожидаемые результаты)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3" descr="C:\Documents and Settings\Admin\Мои документы\Фото\Фото0327.jpg"/>
          <p:cNvPicPr>
            <a:picLocks noChangeAspect="1" noChangeArrowheads="1"/>
          </p:cNvPicPr>
          <p:nvPr/>
        </p:nvPicPr>
        <p:blipFill>
          <a:blip r:embed="rId2" cstate="print"/>
          <a:srcRect l="1533" b="6726"/>
          <a:stretch>
            <a:fillRect/>
          </a:stretch>
        </p:blipFill>
        <p:spPr bwMode="auto">
          <a:xfrm rot="5400000">
            <a:off x="-144602" y="4617210"/>
            <a:ext cx="2237612" cy="1589384"/>
          </a:xfrm>
          <a:prstGeom prst="rect">
            <a:avLst/>
          </a:prstGeom>
          <a:noFill/>
        </p:spPr>
      </p:pic>
      <p:pic>
        <p:nvPicPr>
          <p:cNvPr id="6" name="Picture 2" descr="C:\Documents and Settings\Admin\Мои документы\Фото\Фото0331.jpg"/>
          <p:cNvPicPr>
            <a:picLocks noChangeAspect="1" noChangeArrowheads="1"/>
          </p:cNvPicPr>
          <p:nvPr/>
        </p:nvPicPr>
        <p:blipFill>
          <a:blip r:embed="rId3" cstate="print"/>
          <a:srcRect l="22957" t="10213" b="10203"/>
          <a:stretch>
            <a:fillRect/>
          </a:stretch>
        </p:blipFill>
        <p:spPr bwMode="auto">
          <a:xfrm rot="5400000">
            <a:off x="5112048" y="4689152"/>
            <a:ext cx="2276871" cy="1628776"/>
          </a:xfrm>
          <a:prstGeom prst="rect">
            <a:avLst/>
          </a:prstGeom>
          <a:noFill/>
        </p:spPr>
      </p:pic>
      <p:pic>
        <p:nvPicPr>
          <p:cNvPr id="7" name="Picture 2" descr="C:\Documents and Settings\Admin\Мои документы\Фото\Фото0329.jpg"/>
          <p:cNvPicPr>
            <a:picLocks noChangeAspect="1" noChangeArrowheads="1"/>
          </p:cNvPicPr>
          <p:nvPr/>
        </p:nvPicPr>
        <p:blipFill>
          <a:blip r:embed="rId4" cstate="print"/>
          <a:srcRect l="46381" t="10349" r="15496" b="13343"/>
          <a:stretch>
            <a:fillRect/>
          </a:stretch>
        </p:blipFill>
        <p:spPr bwMode="auto">
          <a:xfrm>
            <a:off x="7332306" y="4365104"/>
            <a:ext cx="1565919" cy="2348879"/>
          </a:xfrm>
          <a:prstGeom prst="rect">
            <a:avLst/>
          </a:prstGeom>
          <a:noFill/>
        </p:spPr>
      </p:pic>
      <p:pic>
        <p:nvPicPr>
          <p:cNvPr id="28674" name="Picture 2" descr="C:\Documents and Settings\Admin\Мои документы\Фото\Фото0347.jpg"/>
          <p:cNvPicPr>
            <a:picLocks noChangeAspect="1" noChangeArrowheads="1"/>
          </p:cNvPicPr>
          <p:nvPr/>
        </p:nvPicPr>
        <p:blipFill>
          <a:blip r:embed="rId5" cstate="print"/>
          <a:srcRect l="12498" t="12496"/>
          <a:stretch>
            <a:fillRect/>
          </a:stretch>
        </p:blipFill>
        <p:spPr bwMode="auto">
          <a:xfrm>
            <a:off x="1907704" y="4293096"/>
            <a:ext cx="1673801" cy="2232248"/>
          </a:xfrm>
          <a:prstGeom prst="rect">
            <a:avLst/>
          </a:prstGeom>
          <a:noFill/>
        </p:spPr>
      </p:pic>
      <p:pic>
        <p:nvPicPr>
          <p:cNvPr id="28676" name="Picture 4" descr="C:\Documents and Settings\Admin\Мои документы\Фото\Фото0330.jpg"/>
          <p:cNvPicPr>
            <a:picLocks noChangeAspect="1" noChangeArrowheads="1"/>
          </p:cNvPicPr>
          <p:nvPr/>
        </p:nvPicPr>
        <p:blipFill>
          <a:blip r:embed="rId6" cstate="print"/>
          <a:srcRect t="11111" r="18502"/>
          <a:stretch>
            <a:fillRect/>
          </a:stretch>
        </p:blipFill>
        <p:spPr bwMode="auto">
          <a:xfrm>
            <a:off x="3635896" y="4293096"/>
            <a:ext cx="1584176" cy="23042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моя\Фото\Фото04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4825929" cy="481263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2052" name="Picture 4" descr="C:\Documents and Settings\Admin\Рабочий стол\моя\Фото\Фото0411.jpg"/>
          <p:cNvPicPr>
            <a:picLocks noChangeAspect="1" noChangeArrowheads="1"/>
          </p:cNvPicPr>
          <p:nvPr/>
        </p:nvPicPr>
        <p:blipFill>
          <a:blip r:embed="rId3" cstate="print"/>
          <a:srcRect l="30079" t="37629" r="34246" b="14027"/>
          <a:stretch>
            <a:fillRect/>
          </a:stretch>
        </p:blipFill>
        <p:spPr bwMode="auto">
          <a:xfrm rot="4822229">
            <a:off x="1156163" y="477045"/>
            <a:ext cx="2510137" cy="2550629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</p:pic>
      <p:pic>
        <p:nvPicPr>
          <p:cNvPr id="2053" name="Picture 5" descr="C:\Documents and Settings\Admin\Рабочий стол\моя\Фото\Фото04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 l="18898"/>
          <a:stretch>
            <a:fillRect/>
          </a:stretch>
        </p:blipFill>
        <p:spPr bwMode="auto">
          <a:xfrm rot="5400000">
            <a:off x="5079216" y="2849776"/>
            <a:ext cx="3744414" cy="346270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</p:pic>
      <p:pic>
        <p:nvPicPr>
          <p:cNvPr id="2055" name="Picture 7" descr="http://cs425626.vk.me/v425626173/7c0c/bDfGBLlmHMI.jpg"/>
          <p:cNvPicPr>
            <a:picLocks noChangeAspect="1" noChangeArrowheads="1"/>
          </p:cNvPicPr>
          <p:nvPr/>
        </p:nvPicPr>
        <p:blipFill>
          <a:blip r:embed="rId5" cstate="print"/>
          <a:srcRect l="27492" t="34212" r="45839" b="9583"/>
          <a:stretch>
            <a:fillRect/>
          </a:stretch>
        </p:blipFill>
        <p:spPr bwMode="auto">
          <a:xfrm rot="389774">
            <a:off x="6006612" y="590901"/>
            <a:ext cx="2199722" cy="317949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</p:pic>
      <p:sp>
        <p:nvSpPr>
          <p:cNvPr id="6" name="Прямоугольник 5"/>
          <p:cNvSpPr/>
          <p:nvPr/>
        </p:nvSpPr>
        <p:spPr>
          <a:xfrm rot="20945603">
            <a:off x="1427768" y="2517390"/>
            <a:ext cx="2766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B0F0"/>
                </a:solidFill>
              </a:rPr>
              <a:t>Рапина</a:t>
            </a:r>
            <a:r>
              <a:rPr lang="ru-RU" b="1" dirty="0" smtClean="0">
                <a:solidFill>
                  <a:srgbClr val="00B0F0"/>
                </a:solidFill>
              </a:rPr>
              <a:t>  Наташа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395214">
            <a:off x="5796136" y="3140968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Шабанова Соня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1</a:t>
            </a:r>
            <a:r>
              <a:rPr lang="ru-RU" dirty="0" smtClean="0"/>
              <a:t>.Содружество детей и взрослых: методический комплекс для детского сада/под ред.Н.В. </a:t>
            </a:r>
            <a:r>
              <a:rPr lang="ru-RU" dirty="0" err="1" smtClean="0"/>
              <a:t>Микляевой</a:t>
            </a:r>
            <a:r>
              <a:rPr lang="ru-RU" dirty="0" smtClean="0"/>
              <a:t>, Н.Ф. Лагутиной: в 2 кн. КН.1-М.:ТЦ Сфера,2013.-128с.-(Библиотека Воспитателя)</a:t>
            </a:r>
          </a:p>
          <a:p>
            <a:pPr>
              <a:buNone/>
            </a:pPr>
            <a:r>
              <a:rPr lang="ru-RU" b="1" dirty="0" smtClean="0"/>
              <a:t>2</a:t>
            </a:r>
            <a:r>
              <a:rPr lang="ru-RU" dirty="0" smtClean="0"/>
              <a:t>.Журнал Дошкольное образование №1 2013г.</a:t>
            </a:r>
          </a:p>
          <a:p>
            <a:pPr>
              <a:buNone/>
            </a:pPr>
            <a:r>
              <a:rPr lang="ru-RU" b="1" dirty="0" smtClean="0"/>
              <a:t>3</a:t>
            </a:r>
            <a:r>
              <a:rPr lang="ru-RU" dirty="0" smtClean="0"/>
              <a:t>. Интернет ресурсы</a:t>
            </a:r>
          </a:p>
          <a:p>
            <a:endParaRPr lang="ru-RU" dirty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979712" y="332656"/>
            <a:ext cx="4824536" cy="103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Литература:</a:t>
            </a:r>
            <a:endParaRPr lang="ru-RU" sz="36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484784"/>
            <a:ext cx="820891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внимание!</a:t>
            </a:r>
            <a:endParaRPr lang="ru-RU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424</TotalTime>
  <Words>469</Words>
  <Application>Microsoft Office PowerPoint</Application>
  <PresentationFormat>Экран (4:3)</PresentationFormat>
  <Paragraphs>87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Техническая</vt:lpstr>
      <vt:lpstr>МБОУ«Мезенская  СОШ» структурное подразделение «Детский сад № 1» «Улыбка»                  Проект  «Куклы русского народа»     </vt:lpstr>
      <vt:lpstr>Слайд 2</vt:lpstr>
      <vt:lpstr>       </vt:lpstr>
      <vt:lpstr> </vt:lpstr>
      <vt:lpstr>Слайд 5</vt:lpstr>
      <vt:lpstr>Слайд 6</vt:lpstr>
      <vt:lpstr>Слайд 7</vt:lpstr>
      <vt:lpstr>Занятия по продуктивной деятельности </vt:lpstr>
      <vt:lpstr>Занятия по продуктивной деятельности </vt:lpstr>
      <vt:lpstr> Заключительный этап </vt:lpstr>
      <vt:lpstr>Наши работы</vt:lpstr>
      <vt:lpstr> 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53</cp:revision>
  <dcterms:created xsi:type="dcterms:W3CDTF">2014-01-02T16:07:15Z</dcterms:created>
  <dcterms:modified xsi:type="dcterms:W3CDTF">2014-01-19T07:55:08Z</dcterms:modified>
</cp:coreProperties>
</file>